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7" r:id="rId2"/>
    <p:sldId id="281" r:id="rId3"/>
    <p:sldId id="259" r:id="rId4"/>
    <p:sldId id="289" r:id="rId5"/>
    <p:sldId id="256" r:id="rId6"/>
    <p:sldId id="258" r:id="rId7"/>
    <p:sldId id="291" r:id="rId8"/>
    <p:sldId id="292" r:id="rId9"/>
    <p:sldId id="293" r:id="rId10"/>
    <p:sldId id="294" r:id="rId11"/>
    <p:sldId id="295" r:id="rId12"/>
    <p:sldId id="296" r:id="rId13"/>
    <p:sldId id="276" r:id="rId14"/>
    <p:sldId id="273" r:id="rId15"/>
    <p:sldId id="272" r:id="rId16"/>
    <p:sldId id="277" r:id="rId17"/>
    <p:sldId id="297" r:id="rId18"/>
    <p:sldId id="298" r:id="rId19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11BD79E-AD30-49B8-BCEE-A6AFCCDE27F8}" v="125" dt="2022-01-25T23:33:18.6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86100" autoAdjust="0"/>
  </p:normalViewPr>
  <p:slideViewPr>
    <p:cSldViewPr snapToGrid="0" snapToObjects="1">
      <p:cViewPr varScale="1">
        <p:scale>
          <a:sx n="57" d="100"/>
          <a:sy n="57" d="100"/>
        </p:scale>
        <p:origin x="154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5F3F09-98DD-4E03-B798-707610510169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950A68-2475-431F-A179-F34026157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2289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3844EF5-9EA5-492E-BF37-247D70036CAD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DF3409B-22A5-4FF0-9398-C33F48C66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042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F3409B-22A5-4FF0-9398-C33F48C6672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8884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F3409B-22A5-4FF0-9398-C33F48C6672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121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F3409B-22A5-4FF0-9398-C33F48C6672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4209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F3409B-22A5-4FF0-9398-C33F48C6672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495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</a:t>
            </a:r>
            <a:r>
              <a:rPr lang="en-US" baseline="0" dirty="0"/>
              <a:t> 2014, we engaged many stakeholders as we developed a mission statement that would guide the work for CTE.</a:t>
            </a:r>
          </a:p>
          <a:p>
            <a:endParaRPr lang="en-US" baseline="0" dirty="0"/>
          </a:p>
          <a:p>
            <a:r>
              <a:rPr lang="en-US" baseline="0" dirty="0"/>
              <a:t>Teachers</a:t>
            </a:r>
          </a:p>
          <a:p>
            <a:endParaRPr lang="en-US" baseline="0" dirty="0"/>
          </a:p>
          <a:p>
            <a:r>
              <a:rPr lang="en-US" baseline="0" dirty="0"/>
              <a:t>Parents</a:t>
            </a:r>
          </a:p>
          <a:p>
            <a:endParaRPr lang="en-US" baseline="0" dirty="0"/>
          </a:p>
          <a:p>
            <a:r>
              <a:rPr lang="en-US" baseline="0" dirty="0"/>
              <a:t>Students</a:t>
            </a:r>
          </a:p>
          <a:p>
            <a:endParaRPr lang="en-US" baseline="0" dirty="0"/>
          </a:p>
          <a:p>
            <a:r>
              <a:rPr lang="en-US" baseline="0" dirty="0"/>
              <a:t>Business and Industry</a:t>
            </a:r>
          </a:p>
          <a:p>
            <a:endParaRPr lang="en-US" baseline="0" dirty="0"/>
          </a:p>
          <a:p>
            <a:r>
              <a:rPr lang="en-US" baseline="0" dirty="0"/>
              <a:t>Texas State Technical College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F3409B-22A5-4FF0-9398-C33F48C6672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9777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F3409B-22A5-4FF0-9398-C33F48C6672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9987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F3409B-22A5-4FF0-9398-C33F48C6672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6620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F3409B-22A5-4FF0-9398-C33F48C6672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6152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F3409B-22A5-4FF0-9398-C33F48C6672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4176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F3409B-22A5-4FF0-9398-C33F48C6672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1582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F3409B-22A5-4FF0-9398-C33F48C6672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097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6936C-31DD-FD41-8163-0AFBFB9962B8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31FFE-C765-3840-B1BD-CB41850FF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689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6936C-31DD-FD41-8163-0AFBFB9962B8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31FFE-C765-3840-B1BD-CB41850FF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453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6936C-31DD-FD41-8163-0AFBFB9962B8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31FFE-C765-3840-B1BD-CB41850FF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356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6936C-31DD-FD41-8163-0AFBFB9962B8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31FFE-C765-3840-B1BD-CB41850FF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916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6936C-31DD-FD41-8163-0AFBFB9962B8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31FFE-C765-3840-B1BD-CB41850FF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372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6936C-31DD-FD41-8163-0AFBFB9962B8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31FFE-C765-3840-B1BD-CB41850FF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994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6936C-31DD-FD41-8163-0AFBFB9962B8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31FFE-C765-3840-B1BD-CB41850FF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209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6936C-31DD-FD41-8163-0AFBFB9962B8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31FFE-C765-3840-B1BD-CB41850FF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874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6936C-31DD-FD41-8163-0AFBFB9962B8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31FFE-C765-3840-B1BD-CB41850FF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65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6936C-31DD-FD41-8163-0AFBFB9962B8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31FFE-C765-3840-B1BD-CB41850FF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75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6936C-31DD-FD41-8163-0AFBFB9962B8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31FFE-C765-3840-B1BD-CB41850FF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713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6936C-31DD-FD41-8163-0AFBFB9962B8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031FFE-C765-3840-B1BD-CB41850FF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525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f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f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f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f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f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f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C8E3D02-ABD5-46C4-BD8D-9C544A54930E}"/>
              </a:ext>
            </a:extLst>
          </p:cNvPr>
          <p:cNvSpPr/>
          <p:nvPr/>
        </p:nvSpPr>
        <p:spPr>
          <a:xfrm>
            <a:off x="-2" y="1"/>
            <a:ext cx="9144002" cy="6858000"/>
          </a:xfrm>
          <a:prstGeom prst="rect">
            <a:avLst/>
          </a:prstGeom>
          <a:solidFill>
            <a:srgbClr val="ADADA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F012D7-4DC2-4D26-A482-E79DCF6C50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7246"/>
            <a:ext cx="9144000" cy="4533900"/>
          </a:xfrm>
          <a:prstGeom prst="rect">
            <a:avLst/>
          </a:prstGeom>
        </p:spPr>
      </p:pic>
      <p:sp>
        <p:nvSpPr>
          <p:cNvPr id="8" name="Right Triangle 7">
            <a:extLst>
              <a:ext uri="{FF2B5EF4-FFF2-40B4-BE49-F238E27FC236}">
                <a16:creationId xmlns:a16="http://schemas.microsoft.com/office/drawing/2014/main" id="{0EE5A597-0D2A-4578-BEA9-C6ABE8E7245D}"/>
              </a:ext>
            </a:extLst>
          </p:cNvPr>
          <p:cNvSpPr/>
          <p:nvPr/>
        </p:nvSpPr>
        <p:spPr>
          <a:xfrm rot="16200000">
            <a:off x="1143001" y="-1143001"/>
            <a:ext cx="6858001" cy="9144001"/>
          </a:xfrm>
          <a:prstGeom prst="rtTriangle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A249176-3D2E-477E-BDEC-7EDCC87B27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3721" y="3129205"/>
            <a:ext cx="2572777" cy="107364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927207C-A183-41AA-A1CF-293EB11BEFA5}"/>
              </a:ext>
            </a:extLst>
          </p:cNvPr>
          <p:cNvSpPr txBox="1"/>
          <p:nvPr/>
        </p:nvSpPr>
        <p:spPr>
          <a:xfrm>
            <a:off x="5595980" y="4394414"/>
            <a:ext cx="322652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dirty="0"/>
          </a:p>
          <a:p>
            <a:pPr algn="ctr"/>
            <a:r>
              <a:rPr lang="en-US" sz="4200" dirty="0"/>
              <a:t>What is CTE?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1-25-2022</a:t>
            </a:r>
            <a:endParaRPr lang="en-US" sz="20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A318E14-A53D-4DB8-A230-8839E9E91720}"/>
              </a:ext>
            </a:extLst>
          </p:cNvPr>
          <p:cNvSpPr/>
          <p:nvPr/>
        </p:nvSpPr>
        <p:spPr>
          <a:xfrm>
            <a:off x="0" y="-1"/>
            <a:ext cx="7493620" cy="731043"/>
          </a:xfrm>
          <a:prstGeom prst="rect">
            <a:avLst/>
          </a:prstGeom>
          <a:solidFill>
            <a:srgbClr val="ADA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A74D577-182F-470C-94AB-EF50493CDF69}"/>
              </a:ext>
            </a:extLst>
          </p:cNvPr>
          <p:cNvCxnSpPr/>
          <p:nvPr/>
        </p:nvCxnSpPr>
        <p:spPr>
          <a:xfrm>
            <a:off x="0" y="731042"/>
            <a:ext cx="9144000" cy="0"/>
          </a:xfrm>
          <a:prstGeom prst="line">
            <a:avLst/>
          </a:prstGeom>
          <a:ln w="508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53318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76300"/>
            <a:ext cx="7886700" cy="885383"/>
          </a:xfrm>
        </p:spPr>
        <p:txBody>
          <a:bodyPr/>
          <a:lstStyle/>
          <a:p>
            <a:r>
              <a:rPr lang="en-US" b="1" dirty="0"/>
              <a:t>What we teach…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06940"/>
            <a:ext cx="7886700" cy="462244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Human Services</a:t>
            </a:r>
          </a:p>
          <a:p>
            <a:r>
              <a:rPr lang="en-US" dirty="0"/>
              <a:t>Cosmetology</a:t>
            </a:r>
          </a:p>
          <a:p>
            <a:r>
              <a:rPr lang="en-US" dirty="0"/>
              <a:t>Family and Community Services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Information Technology</a:t>
            </a:r>
          </a:p>
          <a:p>
            <a:r>
              <a:rPr lang="en-US" dirty="0"/>
              <a:t>Networking Systems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JROTC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-1"/>
            <a:ext cx="9144000" cy="731043"/>
          </a:xfrm>
          <a:prstGeom prst="rect">
            <a:avLst/>
          </a:prstGeom>
          <a:solidFill>
            <a:srgbClr val="ADA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731042"/>
            <a:ext cx="9144000" cy="0"/>
          </a:xfrm>
          <a:prstGeom prst="line">
            <a:avLst/>
          </a:prstGeom>
          <a:ln w="508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8050" y="66087"/>
            <a:ext cx="1495425" cy="598867"/>
          </a:xfrm>
          <a:prstGeom prst="rect">
            <a:avLst/>
          </a:prstGeom>
        </p:spPr>
      </p:pic>
      <p:pic>
        <p:nvPicPr>
          <p:cNvPr id="8" name="Picture 7" descr="A picture containing person&#10;&#10;Description automatically generated">
            <a:extLst>
              <a:ext uri="{FF2B5EF4-FFF2-40B4-BE49-F238E27FC236}">
                <a16:creationId xmlns:a16="http://schemas.microsoft.com/office/drawing/2014/main" id="{963658A4-C145-4AE4-B429-15833984FE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1589" y="3382175"/>
            <a:ext cx="2470291" cy="329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4218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76300"/>
            <a:ext cx="7886700" cy="885383"/>
          </a:xfrm>
        </p:spPr>
        <p:txBody>
          <a:bodyPr/>
          <a:lstStyle/>
          <a:p>
            <a:r>
              <a:rPr lang="en-US" b="1" dirty="0"/>
              <a:t>What we teach…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06940"/>
            <a:ext cx="7886700" cy="46224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Law and Public Service</a:t>
            </a:r>
          </a:p>
          <a:p>
            <a:r>
              <a:rPr lang="en-US" dirty="0"/>
              <a:t>Emergency Services</a:t>
            </a:r>
          </a:p>
          <a:p>
            <a:r>
              <a:rPr lang="en-US" dirty="0"/>
              <a:t>Law Enforcement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Manufacturing</a:t>
            </a:r>
          </a:p>
          <a:p>
            <a:r>
              <a:rPr lang="en-US" dirty="0"/>
              <a:t>Welding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-1"/>
            <a:ext cx="9144000" cy="731043"/>
          </a:xfrm>
          <a:prstGeom prst="rect">
            <a:avLst/>
          </a:prstGeom>
          <a:solidFill>
            <a:srgbClr val="ADA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731042"/>
            <a:ext cx="9144000" cy="0"/>
          </a:xfrm>
          <a:prstGeom prst="line">
            <a:avLst/>
          </a:prstGeom>
          <a:ln w="508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8050" y="66087"/>
            <a:ext cx="1495425" cy="598867"/>
          </a:xfrm>
          <a:prstGeom prst="rect">
            <a:avLst/>
          </a:prstGeom>
        </p:spPr>
      </p:pic>
      <p:pic>
        <p:nvPicPr>
          <p:cNvPr id="8" name="Picture 7" descr="A picture containing person, person, preparing&#10;&#10;Description automatically generated">
            <a:extLst>
              <a:ext uri="{FF2B5EF4-FFF2-40B4-BE49-F238E27FC236}">
                <a16:creationId xmlns:a16="http://schemas.microsoft.com/office/drawing/2014/main" id="{EEE9F291-380D-473C-BD7A-7A780938A6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8684" y="3109453"/>
            <a:ext cx="5051502" cy="3366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2826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76300"/>
            <a:ext cx="7886700" cy="885383"/>
          </a:xfrm>
        </p:spPr>
        <p:txBody>
          <a:bodyPr/>
          <a:lstStyle/>
          <a:p>
            <a:r>
              <a:rPr lang="en-US" b="1" dirty="0"/>
              <a:t>What we teach…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06940"/>
            <a:ext cx="7886700" cy="46224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STEM</a:t>
            </a:r>
          </a:p>
          <a:p>
            <a:r>
              <a:rPr lang="en-US" dirty="0"/>
              <a:t>Engineering</a:t>
            </a:r>
          </a:p>
          <a:p>
            <a:r>
              <a:rPr lang="en-US" dirty="0"/>
              <a:t>Programming and Software Development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Transportation, Distribution, and Logistics</a:t>
            </a:r>
          </a:p>
          <a:p>
            <a:r>
              <a:rPr lang="en-US" dirty="0"/>
              <a:t>Automotive</a:t>
            </a:r>
          </a:p>
          <a:p>
            <a:r>
              <a:rPr lang="en-US" dirty="0"/>
              <a:t>Diesel Mechanics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-1"/>
            <a:ext cx="9144000" cy="731043"/>
          </a:xfrm>
          <a:prstGeom prst="rect">
            <a:avLst/>
          </a:prstGeom>
          <a:solidFill>
            <a:srgbClr val="ADA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731042"/>
            <a:ext cx="9144000" cy="0"/>
          </a:xfrm>
          <a:prstGeom prst="line">
            <a:avLst/>
          </a:prstGeom>
          <a:ln w="508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8050" y="66087"/>
            <a:ext cx="1495425" cy="598867"/>
          </a:xfrm>
          <a:prstGeom prst="rect">
            <a:avLst/>
          </a:prstGeom>
        </p:spPr>
      </p:pic>
      <p:pic>
        <p:nvPicPr>
          <p:cNvPr id="8" name="Picture 7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D9CDF29C-B062-4E0E-84DA-914447A041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9156" y="4834695"/>
            <a:ext cx="2452567" cy="183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5290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0C03D4C-444D-41EE-BFB8-16D232201B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753" y="1839003"/>
            <a:ext cx="7802686" cy="457199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9602B29-EEEF-488F-A80E-38BCDF4E8BD9}"/>
              </a:ext>
            </a:extLst>
          </p:cNvPr>
          <p:cNvSpPr txBox="1"/>
          <p:nvPr/>
        </p:nvSpPr>
        <p:spPr>
          <a:xfrm>
            <a:off x="573987" y="915691"/>
            <a:ext cx="79802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>
                <a:latin typeface="+mj-lt"/>
              </a:rPr>
              <a:t>Why CTE?</a:t>
            </a:r>
            <a:endParaRPr lang="en-US" sz="2400" b="1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24327A8-0877-4C86-93C9-F4D7278D4D6A}"/>
              </a:ext>
            </a:extLst>
          </p:cNvPr>
          <p:cNvCxnSpPr/>
          <p:nvPr/>
        </p:nvCxnSpPr>
        <p:spPr>
          <a:xfrm>
            <a:off x="0" y="1814946"/>
            <a:ext cx="9144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E725B944-E62C-416C-85AB-11EA18354876}"/>
              </a:ext>
            </a:extLst>
          </p:cNvPr>
          <p:cNvSpPr/>
          <p:nvPr/>
        </p:nvSpPr>
        <p:spPr>
          <a:xfrm>
            <a:off x="0" y="-1"/>
            <a:ext cx="9144000" cy="731043"/>
          </a:xfrm>
          <a:prstGeom prst="rect">
            <a:avLst/>
          </a:prstGeom>
          <a:solidFill>
            <a:srgbClr val="ADA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2CD0730-07A2-4F4C-A864-E7FFF8E5F460}"/>
              </a:ext>
            </a:extLst>
          </p:cNvPr>
          <p:cNvCxnSpPr/>
          <p:nvPr/>
        </p:nvCxnSpPr>
        <p:spPr>
          <a:xfrm>
            <a:off x="0" y="731042"/>
            <a:ext cx="9144000" cy="0"/>
          </a:xfrm>
          <a:prstGeom prst="line">
            <a:avLst/>
          </a:prstGeom>
          <a:ln w="508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C604CF96-C5B5-4E12-8835-BC73B38788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8050" y="66087"/>
            <a:ext cx="1495425" cy="598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4545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3987" y="915691"/>
            <a:ext cx="79802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>
                <a:latin typeface="+mj-lt"/>
              </a:rPr>
              <a:t>Why CTE?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88587" y="2267717"/>
            <a:ext cx="8135866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25000"/>
              </a:lnSpc>
              <a:buFont typeface="Arial" charset="0"/>
              <a:buChar char="•"/>
            </a:pPr>
            <a:r>
              <a:rPr lang="en-US" sz="3600" dirty="0"/>
              <a:t>Competitive Advantage</a:t>
            </a:r>
          </a:p>
          <a:p>
            <a:pPr marL="457200" indent="-457200">
              <a:lnSpc>
                <a:spcPct val="125000"/>
              </a:lnSpc>
              <a:buFont typeface="Arial" charset="0"/>
              <a:buChar char="•"/>
            </a:pPr>
            <a:r>
              <a:rPr lang="en-US" sz="3600" dirty="0"/>
              <a:t>Culture and Mindset</a:t>
            </a:r>
          </a:p>
          <a:p>
            <a:pPr marL="457200" indent="-457200">
              <a:lnSpc>
                <a:spcPct val="125000"/>
              </a:lnSpc>
              <a:buFont typeface="Arial" charset="0"/>
              <a:buChar char="•"/>
            </a:pPr>
            <a:r>
              <a:rPr lang="en-US" sz="3600" dirty="0"/>
              <a:t>21</a:t>
            </a:r>
            <a:r>
              <a:rPr lang="en-US" sz="3600" baseline="30000" dirty="0"/>
              <a:t>st</a:t>
            </a:r>
            <a:r>
              <a:rPr lang="en-US" sz="3600" dirty="0"/>
              <a:t> Century Skills Attainment</a:t>
            </a:r>
          </a:p>
          <a:p>
            <a:pPr marL="457200" indent="-457200">
              <a:lnSpc>
                <a:spcPct val="125000"/>
              </a:lnSpc>
              <a:buFont typeface="Arial" charset="0"/>
              <a:buChar char="•"/>
            </a:pPr>
            <a:r>
              <a:rPr lang="en-US" sz="3600" dirty="0"/>
              <a:t>Rigorous Coursework Leading to Industry Certifications</a:t>
            </a:r>
          </a:p>
          <a:p>
            <a:pPr marL="457200" indent="-457200">
              <a:buFont typeface="Arial" charset="0"/>
              <a:buChar char="•"/>
            </a:pPr>
            <a:endParaRPr lang="en-US" sz="36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814946"/>
            <a:ext cx="9144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9A256BF6-752D-4730-A87C-0605C4E74924}"/>
              </a:ext>
            </a:extLst>
          </p:cNvPr>
          <p:cNvSpPr/>
          <p:nvPr/>
        </p:nvSpPr>
        <p:spPr>
          <a:xfrm>
            <a:off x="0" y="-1"/>
            <a:ext cx="9144000" cy="731043"/>
          </a:xfrm>
          <a:prstGeom prst="rect">
            <a:avLst/>
          </a:prstGeom>
          <a:solidFill>
            <a:srgbClr val="ADA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469B3E6-6279-45D6-9D34-B1CFFADA54C7}"/>
              </a:ext>
            </a:extLst>
          </p:cNvPr>
          <p:cNvCxnSpPr/>
          <p:nvPr/>
        </p:nvCxnSpPr>
        <p:spPr>
          <a:xfrm>
            <a:off x="0" y="731042"/>
            <a:ext cx="9144000" cy="0"/>
          </a:xfrm>
          <a:prstGeom prst="line">
            <a:avLst/>
          </a:prstGeom>
          <a:ln w="508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E5EA1DFF-6AFC-4A9E-9DA2-3F8FDDD5E1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8050" y="66087"/>
            <a:ext cx="1495425" cy="598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7093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3987" y="915691"/>
            <a:ext cx="79802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>
                <a:latin typeface="+mj-lt"/>
              </a:rPr>
              <a:t>Accessing CTE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88586" y="2267717"/>
            <a:ext cx="8593735" cy="396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25000"/>
              </a:lnSpc>
              <a:buFont typeface="Arial" charset="0"/>
              <a:buChar char="•"/>
            </a:pPr>
            <a:r>
              <a:rPr lang="en-US" sz="3400" dirty="0"/>
              <a:t>Middle School Options</a:t>
            </a:r>
          </a:p>
          <a:p>
            <a:pPr marL="457200" indent="-457200">
              <a:lnSpc>
                <a:spcPct val="125000"/>
              </a:lnSpc>
              <a:buFont typeface="Arial" charset="0"/>
              <a:buChar char="•"/>
            </a:pPr>
            <a:r>
              <a:rPr lang="en-US" sz="3400" dirty="0"/>
              <a:t>Universal Course Selection at High Schools</a:t>
            </a:r>
          </a:p>
          <a:p>
            <a:pPr marL="457200" indent="-457200">
              <a:lnSpc>
                <a:spcPct val="125000"/>
              </a:lnSpc>
              <a:buFont typeface="Arial" charset="0"/>
              <a:buChar char="•"/>
            </a:pPr>
            <a:r>
              <a:rPr lang="en-US" sz="3400" dirty="0"/>
              <a:t>Specialized Campuses</a:t>
            </a:r>
          </a:p>
          <a:p>
            <a:pPr marL="914400" lvl="1" indent="-457200">
              <a:lnSpc>
                <a:spcPct val="125000"/>
              </a:lnSpc>
              <a:buFont typeface="Arial" charset="0"/>
              <a:buChar char="•"/>
            </a:pPr>
            <a:r>
              <a:rPr lang="en-US" sz="3400" dirty="0"/>
              <a:t>James Reese Career and Technical Center</a:t>
            </a:r>
          </a:p>
          <a:p>
            <a:pPr marL="914400" lvl="1" indent="-457200">
              <a:lnSpc>
                <a:spcPct val="125000"/>
              </a:lnSpc>
              <a:buFont typeface="Arial" charset="0"/>
              <a:buChar char="•"/>
            </a:pPr>
            <a:r>
              <a:rPr lang="en-US" sz="3400" dirty="0"/>
              <a:t>P-TECH</a:t>
            </a:r>
          </a:p>
          <a:p>
            <a:pPr marL="914400" lvl="1" indent="-457200">
              <a:lnSpc>
                <a:spcPct val="125000"/>
              </a:lnSpc>
              <a:buFont typeface="Arial" charset="0"/>
              <a:buChar char="•"/>
            </a:pPr>
            <a:r>
              <a:rPr lang="en-US" sz="3400" dirty="0"/>
              <a:t>Academies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814946"/>
            <a:ext cx="9144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94568A92-4E4F-4386-98D1-5FBECD8E5760}"/>
              </a:ext>
            </a:extLst>
          </p:cNvPr>
          <p:cNvSpPr/>
          <p:nvPr/>
        </p:nvSpPr>
        <p:spPr>
          <a:xfrm>
            <a:off x="0" y="-1"/>
            <a:ext cx="9144000" cy="731043"/>
          </a:xfrm>
          <a:prstGeom prst="rect">
            <a:avLst/>
          </a:prstGeom>
          <a:solidFill>
            <a:srgbClr val="ADA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AECA5B4-BC86-437B-A1EC-802D652C43B5}"/>
              </a:ext>
            </a:extLst>
          </p:cNvPr>
          <p:cNvCxnSpPr/>
          <p:nvPr/>
        </p:nvCxnSpPr>
        <p:spPr>
          <a:xfrm>
            <a:off x="0" y="731042"/>
            <a:ext cx="9144000" cy="0"/>
          </a:xfrm>
          <a:prstGeom prst="line">
            <a:avLst/>
          </a:prstGeom>
          <a:ln w="508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200954CA-EF07-47D7-8247-B9868601DF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8050" y="66087"/>
            <a:ext cx="1495425" cy="598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0481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3987" y="915691"/>
            <a:ext cx="79802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>
                <a:latin typeface="+mj-lt"/>
              </a:rPr>
              <a:t>Accessing CTE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88587" y="2267717"/>
            <a:ext cx="4752848" cy="3503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25000"/>
              </a:lnSpc>
              <a:buFont typeface="Arial" charset="0"/>
              <a:buChar char="•"/>
            </a:pPr>
            <a:r>
              <a:rPr lang="en-US" sz="3600" dirty="0"/>
              <a:t>Make a plan</a:t>
            </a:r>
          </a:p>
          <a:p>
            <a:pPr marL="457200" indent="-457200">
              <a:lnSpc>
                <a:spcPct val="125000"/>
              </a:lnSpc>
              <a:buFont typeface="Arial" charset="0"/>
              <a:buChar char="•"/>
            </a:pPr>
            <a:r>
              <a:rPr lang="en-US" sz="3600" dirty="0"/>
              <a:t>Take opportunities to start early</a:t>
            </a:r>
          </a:p>
          <a:p>
            <a:pPr marL="457200" indent="-457200">
              <a:lnSpc>
                <a:spcPct val="125000"/>
              </a:lnSpc>
              <a:buFont typeface="Arial" charset="0"/>
              <a:buChar char="•"/>
            </a:pPr>
            <a:r>
              <a:rPr lang="en-US" sz="3600" dirty="0"/>
              <a:t>Engage in multiple options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814946"/>
            <a:ext cx="9144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DE8B5508-7044-49BD-A26C-FF0A313ACA6A}"/>
              </a:ext>
            </a:extLst>
          </p:cNvPr>
          <p:cNvSpPr/>
          <p:nvPr/>
        </p:nvSpPr>
        <p:spPr>
          <a:xfrm>
            <a:off x="0" y="-1"/>
            <a:ext cx="9144000" cy="731043"/>
          </a:xfrm>
          <a:prstGeom prst="rect">
            <a:avLst/>
          </a:prstGeom>
          <a:solidFill>
            <a:srgbClr val="ADA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863C1B0-0B45-48B4-B20D-3A556E78A95B}"/>
              </a:ext>
            </a:extLst>
          </p:cNvPr>
          <p:cNvCxnSpPr/>
          <p:nvPr/>
        </p:nvCxnSpPr>
        <p:spPr>
          <a:xfrm>
            <a:off x="0" y="731042"/>
            <a:ext cx="9144000" cy="0"/>
          </a:xfrm>
          <a:prstGeom prst="line">
            <a:avLst/>
          </a:prstGeom>
          <a:ln w="508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34A9A3B1-01DF-45A5-9BBD-390E91CF60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8050" y="66087"/>
            <a:ext cx="1495425" cy="59886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083C1D6-1D0A-4B98-A8C1-713DA02952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2984" y="1975538"/>
            <a:ext cx="2970491" cy="395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8276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3987" y="915691"/>
            <a:ext cx="79802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>
                <a:latin typeface="+mj-lt"/>
              </a:rPr>
              <a:t>Guest Panel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88586" y="2267717"/>
            <a:ext cx="7965619" cy="3503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25000"/>
              </a:lnSpc>
              <a:buFont typeface="Arial" charset="0"/>
              <a:buChar char="•"/>
            </a:pPr>
            <a:r>
              <a:rPr lang="en-US" sz="3600" dirty="0"/>
              <a:t>Makenzie </a:t>
            </a:r>
            <a:r>
              <a:rPr lang="en-US" sz="3600" dirty="0" err="1"/>
              <a:t>Raesner</a:t>
            </a:r>
            <a:endParaRPr lang="en-US" sz="3600" dirty="0"/>
          </a:p>
          <a:p>
            <a:pPr marL="457200" indent="-457200">
              <a:lnSpc>
                <a:spcPct val="125000"/>
              </a:lnSpc>
              <a:buFont typeface="Arial" charset="0"/>
              <a:buChar char="•"/>
            </a:pPr>
            <a:r>
              <a:rPr lang="en-US" sz="3600" dirty="0"/>
              <a:t>Angela Cotie</a:t>
            </a:r>
          </a:p>
          <a:p>
            <a:pPr marL="457200" indent="-457200">
              <a:lnSpc>
                <a:spcPct val="125000"/>
              </a:lnSpc>
              <a:buFont typeface="Arial" charset="0"/>
              <a:buChar char="•"/>
            </a:pPr>
            <a:r>
              <a:rPr lang="en-US" sz="3600" dirty="0"/>
              <a:t>Assistant Chief Michelle Allen</a:t>
            </a:r>
          </a:p>
          <a:p>
            <a:pPr marL="457200" indent="-457200">
              <a:lnSpc>
                <a:spcPct val="125000"/>
              </a:lnSpc>
              <a:buFont typeface="Arial" charset="0"/>
              <a:buChar char="•"/>
            </a:pPr>
            <a:r>
              <a:rPr lang="en-US" sz="3600" dirty="0"/>
              <a:t>Ali Hyder Dhukka</a:t>
            </a:r>
          </a:p>
          <a:p>
            <a:pPr marL="457200" indent="-457200">
              <a:lnSpc>
                <a:spcPct val="125000"/>
              </a:lnSpc>
              <a:buFont typeface="Arial" charset="0"/>
              <a:buChar char="•"/>
            </a:pPr>
            <a:r>
              <a:rPr lang="en-US" sz="3600" dirty="0"/>
              <a:t>Christine Potter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814946"/>
            <a:ext cx="9144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DE8B5508-7044-49BD-A26C-FF0A313ACA6A}"/>
              </a:ext>
            </a:extLst>
          </p:cNvPr>
          <p:cNvSpPr/>
          <p:nvPr/>
        </p:nvSpPr>
        <p:spPr>
          <a:xfrm>
            <a:off x="0" y="-1"/>
            <a:ext cx="9144000" cy="731043"/>
          </a:xfrm>
          <a:prstGeom prst="rect">
            <a:avLst/>
          </a:prstGeom>
          <a:solidFill>
            <a:srgbClr val="ADA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863C1B0-0B45-48B4-B20D-3A556E78A95B}"/>
              </a:ext>
            </a:extLst>
          </p:cNvPr>
          <p:cNvCxnSpPr/>
          <p:nvPr/>
        </p:nvCxnSpPr>
        <p:spPr>
          <a:xfrm>
            <a:off x="0" y="731042"/>
            <a:ext cx="9144000" cy="0"/>
          </a:xfrm>
          <a:prstGeom prst="line">
            <a:avLst/>
          </a:prstGeom>
          <a:ln w="508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34A9A3B1-01DF-45A5-9BBD-390E91CF60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8050" y="66087"/>
            <a:ext cx="1495425" cy="598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813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F4E9BF1-1DC2-464B-A259-77FF138A3F6E}"/>
              </a:ext>
            </a:extLst>
          </p:cNvPr>
          <p:cNvSpPr/>
          <p:nvPr/>
        </p:nvSpPr>
        <p:spPr>
          <a:xfrm>
            <a:off x="0" y="-1"/>
            <a:ext cx="9144000" cy="731043"/>
          </a:xfrm>
          <a:prstGeom prst="rect">
            <a:avLst/>
          </a:prstGeom>
          <a:solidFill>
            <a:srgbClr val="ADA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511629B-3B77-4612-B456-299926D7FA37}"/>
              </a:ext>
            </a:extLst>
          </p:cNvPr>
          <p:cNvCxnSpPr/>
          <p:nvPr/>
        </p:nvCxnSpPr>
        <p:spPr>
          <a:xfrm>
            <a:off x="0" y="731042"/>
            <a:ext cx="9144000" cy="0"/>
          </a:xfrm>
          <a:prstGeom prst="line">
            <a:avLst/>
          </a:prstGeom>
          <a:ln w="508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D3099EFF-7694-49F2-96E1-A9A33C4EAB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0126" y="1421455"/>
            <a:ext cx="4707939" cy="1885370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742DCAB5-0402-4747-ADFA-7AFA22C3EB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0672" y="3429000"/>
            <a:ext cx="1428749" cy="122872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076C085-D7AB-4159-93EC-62BB097B2AEE}"/>
              </a:ext>
            </a:extLst>
          </p:cNvPr>
          <p:cNvSpPr txBox="1"/>
          <p:nvPr/>
        </p:nvSpPr>
        <p:spPr>
          <a:xfrm>
            <a:off x="3713356" y="3668751"/>
            <a:ext cx="4248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@FBISD_CTE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B0D8B8-B9E0-483D-B5D7-4A03FBFDD4D9}"/>
              </a:ext>
            </a:extLst>
          </p:cNvPr>
          <p:cNvSpPr txBox="1"/>
          <p:nvPr/>
        </p:nvSpPr>
        <p:spPr>
          <a:xfrm>
            <a:off x="573986" y="5228870"/>
            <a:ext cx="79802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latin typeface="+mj-lt"/>
              </a:rPr>
              <a:t>CTE Program Exploration: Feb. 1 (Virtual Event)</a:t>
            </a:r>
          </a:p>
          <a:p>
            <a:pPr algn="ctr"/>
            <a:r>
              <a:rPr lang="en-US" sz="3000" b="1" dirty="0">
                <a:latin typeface="+mj-lt"/>
              </a:rPr>
              <a:t>Reese Experience Night: Feb. 10 (In-Person)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1274749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73987" y="915691"/>
            <a:ext cx="79802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>
                <a:latin typeface="+mj-lt"/>
              </a:rPr>
              <a:t>Tonight’s Program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88587" y="2117110"/>
            <a:ext cx="777010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What is CTE?</a:t>
            </a:r>
          </a:p>
          <a:p>
            <a:pPr marL="457200" indent="-457200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Why is CTE so important?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How do students access CTE?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What do the professionals say?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1814946"/>
            <a:ext cx="9144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C43F4BE3-9001-420E-A934-253B89206AE5}"/>
              </a:ext>
            </a:extLst>
          </p:cNvPr>
          <p:cNvSpPr/>
          <p:nvPr/>
        </p:nvSpPr>
        <p:spPr>
          <a:xfrm>
            <a:off x="0" y="-1"/>
            <a:ext cx="9144000" cy="731043"/>
          </a:xfrm>
          <a:prstGeom prst="rect">
            <a:avLst/>
          </a:prstGeom>
          <a:solidFill>
            <a:srgbClr val="ADA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96FE323-E5D3-4137-A21F-068F90C21C99}"/>
              </a:ext>
            </a:extLst>
          </p:cNvPr>
          <p:cNvCxnSpPr/>
          <p:nvPr/>
        </p:nvCxnSpPr>
        <p:spPr>
          <a:xfrm>
            <a:off x="0" y="731042"/>
            <a:ext cx="9144000" cy="0"/>
          </a:xfrm>
          <a:prstGeom prst="line">
            <a:avLst/>
          </a:prstGeom>
          <a:ln w="508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C3E7B4EA-7F73-4608-A63D-7B9CF2A5EB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8050" y="66087"/>
            <a:ext cx="1495425" cy="598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842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9969" y="2308269"/>
            <a:ext cx="78492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+mj-lt"/>
              </a:rPr>
              <a:t>The Career and Technical Education Department provides challenging career pathways for every student utilizing real world practices and evolving skill sets, attitudes and behaviors.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559388" y="912869"/>
            <a:ext cx="8229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>
                <a:latin typeface="+mj-lt"/>
              </a:rPr>
              <a:t>CTE Mission Statement</a:t>
            </a:r>
            <a:endParaRPr lang="en-US" sz="2400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814946"/>
            <a:ext cx="9144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769D1967-605D-4224-9CF2-5EEF9902F66B}"/>
              </a:ext>
            </a:extLst>
          </p:cNvPr>
          <p:cNvSpPr/>
          <p:nvPr/>
        </p:nvSpPr>
        <p:spPr>
          <a:xfrm>
            <a:off x="0" y="-1"/>
            <a:ext cx="9144000" cy="731043"/>
          </a:xfrm>
          <a:prstGeom prst="rect">
            <a:avLst/>
          </a:prstGeom>
          <a:solidFill>
            <a:srgbClr val="ADA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69CEC62-BB79-44BC-A1C8-3A99AF86D1A1}"/>
              </a:ext>
            </a:extLst>
          </p:cNvPr>
          <p:cNvCxnSpPr/>
          <p:nvPr/>
        </p:nvCxnSpPr>
        <p:spPr>
          <a:xfrm>
            <a:off x="0" y="731042"/>
            <a:ext cx="9144000" cy="0"/>
          </a:xfrm>
          <a:prstGeom prst="line">
            <a:avLst/>
          </a:prstGeom>
          <a:ln w="508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8E323881-754E-4365-AB04-FC356A0F05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8050" y="66087"/>
            <a:ext cx="1495425" cy="598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518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3987" y="915691"/>
            <a:ext cx="79802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>
                <a:latin typeface="+mj-lt"/>
              </a:rPr>
              <a:t>What is CTE?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88587" y="2267717"/>
            <a:ext cx="77701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So, what is </a:t>
            </a:r>
            <a:r>
              <a:rPr lang="en-US" sz="6000" b="1" dirty="0">
                <a:solidFill>
                  <a:srgbClr val="7030A0"/>
                </a:solidFill>
              </a:rPr>
              <a:t>Career and Technical</a:t>
            </a:r>
            <a:r>
              <a:rPr lang="en-US" sz="6000" dirty="0"/>
              <a:t> </a:t>
            </a:r>
            <a:r>
              <a:rPr lang="en-US" sz="6000" b="1" dirty="0">
                <a:solidFill>
                  <a:srgbClr val="7030A0"/>
                </a:solidFill>
              </a:rPr>
              <a:t>Education</a:t>
            </a:r>
            <a:r>
              <a:rPr lang="en-US" sz="6000" dirty="0"/>
              <a:t>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814946"/>
            <a:ext cx="9144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8B8E3321-DCC4-450A-82BE-9FAF3BC2FC37}"/>
              </a:ext>
            </a:extLst>
          </p:cNvPr>
          <p:cNvSpPr/>
          <p:nvPr/>
        </p:nvSpPr>
        <p:spPr>
          <a:xfrm>
            <a:off x="0" y="-1"/>
            <a:ext cx="9144000" cy="731043"/>
          </a:xfrm>
          <a:prstGeom prst="rect">
            <a:avLst/>
          </a:prstGeom>
          <a:solidFill>
            <a:srgbClr val="ADA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9885155-342A-43EF-8A8E-5AB7DE89F114}"/>
              </a:ext>
            </a:extLst>
          </p:cNvPr>
          <p:cNvCxnSpPr/>
          <p:nvPr/>
        </p:nvCxnSpPr>
        <p:spPr>
          <a:xfrm>
            <a:off x="0" y="731042"/>
            <a:ext cx="9144000" cy="0"/>
          </a:xfrm>
          <a:prstGeom prst="line">
            <a:avLst/>
          </a:prstGeom>
          <a:ln w="508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6BC41B7A-DF09-4AFB-99F1-206F46FCB7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8050" y="66087"/>
            <a:ext cx="1495425" cy="598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306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3987" y="915691"/>
            <a:ext cx="79802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>
                <a:latin typeface="+mj-lt"/>
              </a:rPr>
              <a:t>What is CTE?</a:t>
            </a:r>
            <a:endParaRPr lang="en-US" sz="2400" b="1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814946"/>
            <a:ext cx="9144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B6088D24-DD87-4CF1-B392-632D677B089D}"/>
              </a:ext>
            </a:extLst>
          </p:cNvPr>
          <p:cNvSpPr/>
          <p:nvPr/>
        </p:nvSpPr>
        <p:spPr>
          <a:xfrm>
            <a:off x="5308033" y="3916098"/>
            <a:ext cx="2701648" cy="261587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Program Area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B2B685F-B178-4C99-B440-0C2B707B4809}"/>
              </a:ext>
            </a:extLst>
          </p:cNvPr>
          <p:cNvSpPr/>
          <p:nvPr/>
        </p:nvSpPr>
        <p:spPr>
          <a:xfrm>
            <a:off x="3099198" y="2941902"/>
            <a:ext cx="2701648" cy="2615877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Pathway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FEFB206-D777-477B-B94D-DF582E578DA8}"/>
              </a:ext>
            </a:extLst>
          </p:cNvPr>
          <p:cNvSpPr/>
          <p:nvPr/>
        </p:nvSpPr>
        <p:spPr>
          <a:xfrm>
            <a:off x="890363" y="2247417"/>
            <a:ext cx="2701648" cy="2615877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Coherent Sequence of Courses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54DBE41-480C-4B37-A94F-9CD76A44BDCC}"/>
              </a:ext>
            </a:extLst>
          </p:cNvPr>
          <p:cNvSpPr/>
          <p:nvPr/>
        </p:nvSpPr>
        <p:spPr>
          <a:xfrm>
            <a:off x="0" y="-1"/>
            <a:ext cx="9144000" cy="731043"/>
          </a:xfrm>
          <a:prstGeom prst="rect">
            <a:avLst/>
          </a:prstGeom>
          <a:solidFill>
            <a:srgbClr val="ADA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5B25101-C990-4032-831C-842ABE2DFBA8}"/>
              </a:ext>
            </a:extLst>
          </p:cNvPr>
          <p:cNvCxnSpPr/>
          <p:nvPr/>
        </p:nvCxnSpPr>
        <p:spPr>
          <a:xfrm>
            <a:off x="0" y="731042"/>
            <a:ext cx="9144000" cy="0"/>
          </a:xfrm>
          <a:prstGeom prst="line">
            <a:avLst/>
          </a:prstGeom>
          <a:ln w="508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524ACAFC-6151-401D-91ED-43F719AB6A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8050" y="66087"/>
            <a:ext cx="1495425" cy="598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522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61576" y="934640"/>
            <a:ext cx="79802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>
                <a:latin typeface="+mj-lt"/>
              </a:rPr>
              <a:t>Program Areas</a:t>
            </a:r>
            <a:endParaRPr lang="en-US" sz="2400" b="1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814946"/>
            <a:ext cx="9144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8842096"/>
              </p:ext>
            </p:extLst>
          </p:nvPr>
        </p:nvGraphicFramePr>
        <p:xfrm>
          <a:off x="774549" y="2043951"/>
          <a:ext cx="7702476" cy="435147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9256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56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56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256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5425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Agriculture</a:t>
                      </a:r>
                      <a:r>
                        <a:rPr lang="en-US" baseline="0" dirty="0"/>
                        <a:t>, Food, &amp; Natural Resources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Architecture &amp;</a:t>
                      </a:r>
                      <a:r>
                        <a:rPr lang="en-US" baseline="0" dirty="0"/>
                        <a:t> Construction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Arts,</a:t>
                      </a:r>
                      <a:r>
                        <a:rPr lang="en-US" baseline="0" dirty="0"/>
                        <a:t> Audio / Video Technology, &amp; Communications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Business, Marketing, &amp; Finance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425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Education &amp; Training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Health Science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Hospitality &amp; Tourism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Human Services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425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Information Technology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Junior Reserve Officers’ Training (JROTC)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Law &amp; Public Services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Manufacturing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425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STEM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Transportation, Distribution, &amp; Logistics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FDCFDB3F-4345-415D-BEAA-89D703D22871}"/>
              </a:ext>
            </a:extLst>
          </p:cNvPr>
          <p:cNvSpPr/>
          <p:nvPr/>
        </p:nvSpPr>
        <p:spPr>
          <a:xfrm>
            <a:off x="0" y="-1"/>
            <a:ext cx="9144000" cy="731043"/>
          </a:xfrm>
          <a:prstGeom prst="rect">
            <a:avLst/>
          </a:prstGeom>
          <a:solidFill>
            <a:srgbClr val="ADA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B8D09CC-7C30-4DEC-98F6-1B08C8CF9E71}"/>
              </a:ext>
            </a:extLst>
          </p:cNvPr>
          <p:cNvCxnSpPr/>
          <p:nvPr/>
        </p:nvCxnSpPr>
        <p:spPr>
          <a:xfrm>
            <a:off x="0" y="731042"/>
            <a:ext cx="9144000" cy="0"/>
          </a:xfrm>
          <a:prstGeom prst="line">
            <a:avLst/>
          </a:prstGeom>
          <a:ln w="508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88401168-69B2-4FDA-9F5C-4A53166F3F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8050" y="66087"/>
            <a:ext cx="1495425" cy="598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44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76300"/>
            <a:ext cx="7886700" cy="885383"/>
          </a:xfrm>
        </p:spPr>
        <p:txBody>
          <a:bodyPr/>
          <a:lstStyle/>
          <a:p>
            <a:r>
              <a:rPr lang="en-US" b="1" dirty="0"/>
              <a:t>What we teach…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06940"/>
            <a:ext cx="7886700" cy="462244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Agriculture, Food and Natural </a:t>
            </a:r>
          </a:p>
          <a:p>
            <a:pPr marL="0" indent="0">
              <a:buNone/>
            </a:pPr>
            <a:r>
              <a:rPr lang="en-US" dirty="0"/>
              <a:t>Resources</a:t>
            </a:r>
          </a:p>
          <a:p>
            <a:r>
              <a:rPr lang="en-US" dirty="0"/>
              <a:t>Animal Science </a:t>
            </a:r>
          </a:p>
          <a:p>
            <a:r>
              <a:rPr lang="en-US" dirty="0"/>
              <a:t>Floral Design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Architecture and Construction</a:t>
            </a:r>
          </a:p>
          <a:p>
            <a:r>
              <a:rPr lang="en-US" dirty="0"/>
              <a:t>Architectural Design </a:t>
            </a:r>
          </a:p>
          <a:p>
            <a:r>
              <a:rPr lang="en-US" dirty="0"/>
              <a:t>Electrical </a:t>
            </a:r>
          </a:p>
          <a:p>
            <a:r>
              <a:rPr lang="en-US" dirty="0"/>
              <a:t>HVAC 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-1"/>
            <a:ext cx="9144000" cy="731043"/>
          </a:xfrm>
          <a:prstGeom prst="rect">
            <a:avLst/>
          </a:prstGeom>
          <a:solidFill>
            <a:srgbClr val="ADA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731042"/>
            <a:ext cx="9144000" cy="0"/>
          </a:xfrm>
          <a:prstGeom prst="line">
            <a:avLst/>
          </a:prstGeom>
          <a:ln w="508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8050" y="66087"/>
            <a:ext cx="1495425" cy="598867"/>
          </a:xfrm>
          <a:prstGeom prst="rect">
            <a:avLst/>
          </a:prstGeom>
        </p:spPr>
      </p:pic>
      <p:pic>
        <p:nvPicPr>
          <p:cNvPr id="9" name="Picture 8" descr="A picture containing text, person, indoor&#10;&#10;Description automatically generated">
            <a:extLst>
              <a:ext uri="{FF2B5EF4-FFF2-40B4-BE49-F238E27FC236}">
                <a16:creationId xmlns:a16="http://schemas.microsoft.com/office/drawing/2014/main" id="{0C04759B-CD02-470A-9FCF-5B7350EDA7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4820" y="2075402"/>
            <a:ext cx="2850530" cy="3799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116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76300"/>
            <a:ext cx="7886700" cy="885383"/>
          </a:xfrm>
        </p:spPr>
        <p:txBody>
          <a:bodyPr/>
          <a:lstStyle/>
          <a:p>
            <a:r>
              <a:rPr lang="en-US" b="1" dirty="0"/>
              <a:t>What we teach…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06940"/>
            <a:ext cx="7886700" cy="462244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Arts, Audio/Video </a:t>
            </a:r>
          </a:p>
          <a:p>
            <a:pPr marL="0" indent="0">
              <a:buNone/>
            </a:pPr>
            <a:r>
              <a:rPr lang="en-US" dirty="0"/>
              <a:t>Technology, &amp; </a:t>
            </a:r>
          </a:p>
          <a:p>
            <a:pPr marL="0" indent="0">
              <a:buNone/>
            </a:pPr>
            <a:r>
              <a:rPr lang="en-US" dirty="0"/>
              <a:t>Communications</a:t>
            </a:r>
          </a:p>
          <a:p>
            <a:r>
              <a:rPr lang="en-US" dirty="0"/>
              <a:t>Digital Communications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Business, Marketing, and Finance</a:t>
            </a:r>
          </a:p>
          <a:p>
            <a:r>
              <a:rPr lang="en-US" dirty="0"/>
              <a:t>Business Management </a:t>
            </a:r>
          </a:p>
          <a:p>
            <a:r>
              <a:rPr lang="en-US" dirty="0"/>
              <a:t>Marketing and Sales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-1"/>
            <a:ext cx="9144000" cy="731043"/>
          </a:xfrm>
          <a:prstGeom prst="rect">
            <a:avLst/>
          </a:prstGeom>
          <a:solidFill>
            <a:srgbClr val="ADA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731042"/>
            <a:ext cx="9144000" cy="0"/>
          </a:xfrm>
          <a:prstGeom prst="line">
            <a:avLst/>
          </a:prstGeom>
          <a:ln w="508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8050" y="66087"/>
            <a:ext cx="1495425" cy="5988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C629351-0678-411E-B539-CA645D8800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00" t="15993" r="15116" b="5280"/>
          <a:stretch/>
        </p:blipFill>
        <p:spPr>
          <a:xfrm>
            <a:off x="5229922" y="1986192"/>
            <a:ext cx="3155563" cy="238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73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76300"/>
            <a:ext cx="7886700" cy="885383"/>
          </a:xfrm>
        </p:spPr>
        <p:txBody>
          <a:bodyPr/>
          <a:lstStyle/>
          <a:p>
            <a:r>
              <a:rPr lang="en-US" b="1" dirty="0"/>
              <a:t>What we teach…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06940"/>
            <a:ext cx="7886700" cy="462244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Education and Training</a:t>
            </a:r>
          </a:p>
          <a:p>
            <a:r>
              <a:rPr lang="en-US" dirty="0"/>
              <a:t>Teaching and Training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Health Science</a:t>
            </a:r>
          </a:p>
          <a:p>
            <a:r>
              <a:rPr lang="en-US" dirty="0"/>
              <a:t>Healthcare Therapeutic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Hospitality and Tourism</a:t>
            </a:r>
          </a:p>
          <a:p>
            <a:r>
              <a:rPr lang="en-US" dirty="0"/>
              <a:t>Culinary Arts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-1"/>
            <a:ext cx="9144000" cy="731043"/>
          </a:xfrm>
          <a:prstGeom prst="rect">
            <a:avLst/>
          </a:prstGeom>
          <a:solidFill>
            <a:srgbClr val="ADA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731042"/>
            <a:ext cx="9144000" cy="0"/>
          </a:xfrm>
          <a:prstGeom prst="line">
            <a:avLst/>
          </a:prstGeom>
          <a:ln w="508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8050" y="66087"/>
            <a:ext cx="1495425" cy="598867"/>
          </a:xfrm>
          <a:prstGeom prst="rect">
            <a:avLst/>
          </a:prstGeom>
        </p:spPr>
      </p:pic>
      <p:pic>
        <p:nvPicPr>
          <p:cNvPr id="8" name="Picture 7" descr="A picture containing text, indoor, person, desk&#10;&#10;Description automatically generated">
            <a:extLst>
              <a:ext uri="{FF2B5EF4-FFF2-40B4-BE49-F238E27FC236}">
                <a16:creationId xmlns:a16="http://schemas.microsoft.com/office/drawing/2014/main" id="{9C3014B7-F7F7-4CFE-9520-16F16BD29B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3126" y="1906940"/>
            <a:ext cx="3149760" cy="4198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9113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394</Words>
  <Application>Microsoft Office PowerPoint</Application>
  <PresentationFormat>On-screen Show (4:3)</PresentationFormat>
  <Paragraphs>135</Paragraphs>
  <Slides>18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we teach…</vt:lpstr>
      <vt:lpstr>What we teach…</vt:lpstr>
      <vt:lpstr>What we teach…</vt:lpstr>
      <vt:lpstr>What we teach…</vt:lpstr>
      <vt:lpstr>What we teach…</vt:lpstr>
      <vt:lpstr>What we teach…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Watassek, Meredith</dc:creator>
  <cp:lastModifiedBy>Watassek, Meredith</cp:lastModifiedBy>
  <cp:revision>2</cp:revision>
  <dcterms:created xsi:type="dcterms:W3CDTF">2022-01-25T21:15:05Z</dcterms:created>
  <dcterms:modified xsi:type="dcterms:W3CDTF">2022-01-25T23:33:53Z</dcterms:modified>
</cp:coreProperties>
</file>